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  <p:embeddedFont>
      <p:font typeface="Source Serif 4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jja samadaiah" userId="0398b5a0f798e800" providerId="LiveId" clId="{DA0031F6-23B0-4BFE-AC7E-1C1E1F821206}"/>
    <pc:docChg chg="modSld">
      <pc:chgData name="sajja samadaiah" userId="0398b5a0f798e800" providerId="LiveId" clId="{DA0031F6-23B0-4BFE-AC7E-1C1E1F821206}" dt="2026-01-08T08:51:27.828" v="36" actId="20577"/>
      <pc:docMkLst>
        <pc:docMk/>
      </pc:docMkLst>
      <pc:sldChg chg="modSp mod">
        <pc:chgData name="sajja samadaiah" userId="0398b5a0f798e800" providerId="LiveId" clId="{DA0031F6-23B0-4BFE-AC7E-1C1E1F821206}" dt="2026-01-08T08:51:27.828" v="36" actId="20577"/>
        <pc:sldMkLst>
          <pc:docMk/>
          <pc:sldMk cId="0" sldId="256"/>
        </pc:sldMkLst>
        <pc:spChg chg="mod">
          <ac:chgData name="sajja samadaiah" userId="0398b5a0f798e800" providerId="LiveId" clId="{DA0031F6-23B0-4BFE-AC7E-1C1E1F821206}" dt="2026-01-08T08:51:27.828" v="36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68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616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Web-Based Intelligent Document Analyzer using NLP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326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 </a:t>
            </a:r>
            <a:r>
              <a:rPr lang="en-US" sz="185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 Yamini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| Department: </a:t>
            </a:r>
            <a:r>
              <a:rPr lang="en-US" sz="185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CSE-AI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4848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Institution: </a:t>
            </a:r>
            <a:r>
              <a:rPr lang="en-US" sz="185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PBR VITS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0802" y="840700"/>
            <a:ext cx="1381125" cy="376357"/>
          </a:xfrm>
          <a:prstGeom prst="roundRect">
            <a:avLst>
              <a:gd name="adj" fmla="val 17878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36" y="948809"/>
            <a:ext cx="160139" cy="1601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61085" y="900708"/>
            <a:ext cx="900708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CONCLUSION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700802" y="1297067"/>
            <a:ext cx="7612618" cy="589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 New Era for Document Analysis</a:t>
            </a:r>
            <a:endParaRPr lang="en-US" sz="3700" dirty="0"/>
          </a:p>
        </p:txBody>
      </p:sp>
      <p:sp>
        <p:nvSpPr>
          <p:cNvPr id="7" name="Shape 3"/>
          <p:cNvSpPr/>
          <p:nvPr/>
        </p:nvSpPr>
        <p:spPr>
          <a:xfrm>
            <a:off x="700802" y="2186345"/>
            <a:ext cx="7742396" cy="1150501"/>
          </a:xfrm>
          <a:prstGeom prst="roundRect">
            <a:avLst>
              <a:gd name="adj" fmla="val 4177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08566" y="2394109"/>
            <a:ext cx="325612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Web-Based Analyzer Success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08566" y="2808684"/>
            <a:ext cx="732686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Demonstrated intelligent, real-time NLP analysis.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700802" y="3536990"/>
            <a:ext cx="7742396" cy="1150501"/>
          </a:xfrm>
          <a:prstGeom prst="roundRect">
            <a:avLst>
              <a:gd name="adj" fmla="val 4177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08566" y="3744754"/>
            <a:ext cx="272010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Dataset-Free Processing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908566" y="4159329"/>
            <a:ext cx="732686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Analyzes input instantly without stored data.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00802" y="4887635"/>
            <a:ext cx="7742396" cy="1150501"/>
          </a:xfrm>
          <a:prstGeom prst="roundRect">
            <a:avLst>
              <a:gd name="adj" fmla="val 4177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08566" y="5095399"/>
            <a:ext cx="325897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Lovable: Rapid Development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908566" y="5509974"/>
            <a:ext cx="732686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Accelerated web app creation with minimal code.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700802" y="6238280"/>
            <a:ext cx="7742396" cy="1150501"/>
          </a:xfrm>
          <a:prstGeom prst="roundRect">
            <a:avLst>
              <a:gd name="adj" fmla="val 4177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908566" y="6446044"/>
            <a:ext cx="255341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Scalable &amp; Practical AI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908566" y="6860619"/>
            <a:ext cx="732686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Aligns with modern, real-world AI applications.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6860" y="1261110"/>
            <a:ext cx="1309092" cy="320397"/>
          </a:xfrm>
          <a:prstGeom prst="roundRect">
            <a:avLst>
              <a:gd name="adj" fmla="val 17884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135" y="1353145"/>
            <a:ext cx="136327" cy="1363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3565" y="1312188"/>
            <a:ext cx="90011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INTRODUCTION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596860" y="1649611"/>
            <a:ext cx="6510695" cy="50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Unlocking Document Intelligence</a:t>
            </a:r>
            <a:endParaRPr lang="en-US" sz="3150" dirty="0"/>
          </a:p>
        </p:txBody>
      </p:sp>
      <p:sp>
        <p:nvSpPr>
          <p:cNvPr id="7" name="Shape 3"/>
          <p:cNvSpPr/>
          <p:nvPr/>
        </p:nvSpPr>
        <p:spPr>
          <a:xfrm>
            <a:off x="596860" y="2406848"/>
            <a:ext cx="7950279" cy="1012508"/>
          </a:xfrm>
          <a:prstGeom prst="roundRect">
            <a:avLst>
              <a:gd name="adj" fmla="val 1083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00" y="2406848"/>
            <a:ext cx="91440" cy="10125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58798" y="2600206"/>
            <a:ext cx="3578423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Manual Analysis: Slow &amp; Error-Prone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858798" y="2953226"/>
            <a:ext cx="749498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document review is time-consuming and prone to human error.</a:t>
            </a:r>
            <a:endParaRPr lang="en-US" sz="1300" dirty="0"/>
          </a:p>
        </p:txBody>
      </p:sp>
      <p:sp>
        <p:nvSpPr>
          <p:cNvPr id="11" name="Shape 6"/>
          <p:cNvSpPr/>
          <p:nvPr/>
        </p:nvSpPr>
        <p:spPr>
          <a:xfrm>
            <a:off x="596860" y="3589853"/>
            <a:ext cx="7950279" cy="1012508"/>
          </a:xfrm>
          <a:prstGeom prst="roundRect">
            <a:avLst>
              <a:gd name="adj" fmla="val 1083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00" y="3589853"/>
            <a:ext cx="91440" cy="10125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58798" y="3783211"/>
            <a:ext cx="2661761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Automated Insights Needed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858798" y="4136231"/>
            <a:ext cx="749498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Organizations require rapid, automated understanding of digital documents.</a:t>
            </a:r>
            <a:endParaRPr lang="en-US" sz="1300" dirty="0"/>
          </a:p>
        </p:txBody>
      </p:sp>
      <p:sp>
        <p:nvSpPr>
          <p:cNvPr id="15" name="Shape 9"/>
          <p:cNvSpPr/>
          <p:nvPr/>
        </p:nvSpPr>
        <p:spPr>
          <a:xfrm>
            <a:off x="596860" y="4772858"/>
            <a:ext cx="7950279" cy="1012508"/>
          </a:xfrm>
          <a:prstGeom prst="roundRect">
            <a:avLst>
              <a:gd name="adj" fmla="val 1083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00" y="4772858"/>
            <a:ext cx="91440" cy="101250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58798" y="4966216"/>
            <a:ext cx="255651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NLP: The Key to Efficiency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858798" y="5319236"/>
            <a:ext cx="749498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Natural Language Processing (NLP) interprets human language efficiently.</a:t>
            </a:r>
            <a:endParaRPr lang="en-US" sz="1300" dirty="0"/>
          </a:p>
        </p:txBody>
      </p:sp>
      <p:sp>
        <p:nvSpPr>
          <p:cNvPr id="19" name="Shape 12"/>
          <p:cNvSpPr/>
          <p:nvPr/>
        </p:nvSpPr>
        <p:spPr>
          <a:xfrm>
            <a:off x="596860" y="5955863"/>
            <a:ext cx="7950279" cy="1012508"/>
          </a:xfrm>
          <a:prstGeom prst="roundRect">
            <a:avLst>
              <a:gd name="adj" fmla="val 1083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00" y="5955863"/>
            <a:ext cx="91440" cy="1012508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58798" y="6149221"/>
            <a:ext cx="289810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Web-Based Solution</a:t>
            </a:r>
            <a:endParaRPr lang="en-US" sz="1550" dirty="0"/>
          </a:p>
        </p:txBody>
      </p:sp>
      <p:sp>
        <p:nvSpPr>
          <p:cNvPr id="22" name="Text 14"/>
          <p:cNvSpPr/>
          <p:nvPr/>
        </p:nvSpPr>
        <p:spPr>
          <a:xfrm>
            <a:off x="858798" y="6502241"/>
            <a:ext cx="749498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project: an intelligent web analyzer for instant document processing.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568" y="577929"/>
            <a:ext cx="1675567" cy="394930"/>
          </a:xfrm>
          <a:prstGeom prst="roundRect">
            <a:avLst>
              <a:gd name="adj" fmla="val 17882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655" y="691277"/>
            <a:ext cx="168116" cy="1681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3830" y="640913"/>
            <a:ext cx="117121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CHALLENGE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35568" y="1056918"/>
            <a:ext cx="7672864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Addressing Document Analysis Gaps</a:t>
            </a:r>
            <a:endParaRPr lang="en-US" sz="3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68" y="2608540"/>
            <a:ext cx="1050846" cy="12611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6559" y="2818686"/>
            <a:ext cx="3286006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Inefficient Manual Analysis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96559" y="3253859"/>
            <a:ext cx="641187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Large, complex texts overwhelm human capacity.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8" y="3869650"/>
            <a:ext cx="1050846" cy="1261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6559" y="4079796"/>
            <a:ext cx="3011329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Restrictive Existing Tools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96559" y="4514969"/>
            <a:ext cx="641187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Many tools demand pre-built datasets or expensive licenses.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568" y="5130760"/>
            <a:ext cx="1050846" cy="12611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96559" y="5340906"/>
            <a:ext cx="341923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Lack of User-Friendly Access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96559" y="5776079"/>
            <a:ext cx="641187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Non-technical users struggle with complex NLP solutions.</a:t>
            </a:r>
            <a:endParaRPr lang="en-US" sz="16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568" y="6391870"/>
            <a:ext cx="1050846" cy="126111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996559" y="6602016"/>
            <a:ext cx="447460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Need: Lightweight &amp; Dataset-Free</a:t>
            </a:r>
            <a:endParaRPr lang="en-US" sz="1900" dirty="0"/>
          </a:p>
        </p:txBody>
      </p:sp>
      <p:sp>
        <p:nvSpPr>
          <p:cNvPr id="18" name="Text 10"/>
          <p:cNvSpPr/>
          <p:nvPr/>
        </p:nvSpPr>
        <p:spPr>
          <a:xfrm>
            <a:off x="1996559" y="7037189"/>
            <a:ext cx="641187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simple, web-based NLP system for instant insights.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9829" y="645200"/>
            <a:ext cx="1200507" cy="289679"/>
          </a:xfrm>
          <a:prstGeom prst="roundRect">
            <a:avLst>
              <a:gd name="adj" fmla="val 17892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341" y="728305"/>
            <a:ext cx="123349" cy="1233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7364" y="691396"/>
            <a:ext cx="830461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APPROACH</a:t>
            </a: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539829" y="996553"/>
            <a:ext cx="8021360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Proposed Solution: Smart Document Analyzer</a:t>
            </a:r>
            <a:endParaRPr lang="en-US" sz="2850" dirty="0"/>
          </a:p>
        </p:txBody>
      </p:sp>
      <p:sp>
        <p:nvSpPr>
          <p:cNvPr id="7" name="Shape 3"/>
          <p:cNvSpPr/>
          <p:nvPr/>
        </p:nvSpPr>
        <p:spPr>
          <a:xfrm>
            <a:off x="539829" y="1912858"/>
            <a:ext cx="8064341" cy="1128713"/>
          </a:xfrm>
          <a:prstGeom prst="roundRect">
            <a:avLst>
              <a:gd name="adj" fmla="val 9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29" y="1889998"/>
            <a:ext cx="8064341" cy="9144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662" y="1681520"/>
            <a:ext cx="462677" cy="46267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479488" y="1797129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1450" dirty="0"/>
          </a:p>
        </p:txBody>
      </p:sp>
      <p:sp>
        <p:nvSpPr>
          <p:cNvPr id="11" name="Text 5"/>
          <p:cNvSpPr/>
          <p:nvPr/>
        </p:nvSpPr>
        <p:spPr>
          <a:xfrm>
            <a:off x="716875" y="2298383"/>
            <a:ext cx="20246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Web-Based Application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716875" y="2617708"/>
            <a:ext cx="771024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Accessible anytime, anywhere, for easy analysis.</a:t>
            </a:r>
            <a:endParaRPr lang="en-US" sz="1200" dirty="0"/>
          </a:p>
        </p:txBody>
      </p:sp>
      <p:sp>
        <p:nvSpPr>
          <p:cNvPr id="13" name="Shape 7"/>
          <p:cNvSpPr/>
          <p:nvPr/>
        </p:nvSpPr>
        <p:spPr>
          <a:xfrm>
            <a:off x="539829" y="3427095"/>
            <a:ext cx="8064341" cy="1128713"/>
          </a:xfrm>
          <a:prstGeom prst="roundRect">
            <a:avLst>
              <a:gd name="adj" fmla="val 9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29" y="3404235"/>
            <a:ext cx="8064341" cy="9144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662" y="3195757"/>
            <a:ext cx="462677" cy="46267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479488" y="3311366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1450" dirty="0"/>
          </a:p>
        </p:txBody>
      </p:sp>
      <p:sp>
        <p:nvSpPr>
          <p:cNvPr id="17" name="Text 9"/>
          <p:cNvSpPr/>
          <p:nvPr/>
        </p:nvSpPr>
        <p:spPr>
          <a:xfrm>
            <a:off x="716875" y="3812619"/>
            <a:ext cx="18147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User Input</a:t>
            </a:r>
            <a:endParaRPr lang="en-US" sz="1400" dirty="0"/>
          </a:p>
        </p:txBody>
      </p:sp>
      <p:sp>
        <p:nvSpPr>
          <p:cNvPr id="18" name="Text 10"/>
          <p:cNvSpPr/>
          <p:nvPr/>
        </p:nvSpPr>
        <p:spPr>
          <a:xfrm>
            <a:off x="716875" y="4131945"/>
            <a:ext cx="771024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text directly or upload documents instantly.</a:t>
            </a:r>
            <a:endParaRPr lang="en-US" sz="1200" dirty="0"/>
          </a:p>
        </p:txBody>
      </p:sp>
      <p:sp>
        <p:nvSpPr>
          <p:cNvPr id="19" name="Shape 11"/>
          <p:cNvSpPr/>
          <p:nvPr/>
        </p:nvSpPr>
        <p:spPr>
          <a:xfrm>
            <a:off x="539829" y="4941332"/>
            <a:ext cx="8064341" cy="1128713"/>
          </a:xfrm>
          <a:prstGeom prst="roundRect">
            <a:avLst>
              <a:gd name="adj" fmla="val 9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29" y="4918472"/>
            <a:ext cx="8064341" cy="91440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662" y="4709993"/>
            <a:ext cx="462677" cy="462677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4479488" y="4825603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1450" dirty="0"/>
          </a:p>
        </p:txBody>
      </p:sp>
      <p:sp>
        <p:nvSpPr>
          <p:cNvPr id="23" name="Text 13"/>
          <p:cNvSpPr/>
          <p:nvPr/>
        </p:nvSpPr>
        <p:spPr>
          <a:xfrm>
            <a:off x="716875" y="5326856"/>
            <a:ext cx="188130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Dataset-Free Analysis</a:t>
            </a:r>
            <a:endParaRPr lang="en-US" sz="1400" dirty="0"/>
          </a:p>
        </p:txBody>
      </p:sp>
      <p:sp>
        <p:nvSpPr>
          <p:cNvPr id="24" name="Text 14"/>
          <p:cNvSpPr/>
          <p:nvPr/>
        </p:nvSpPr>
        <p:spPr>
          <a:xfrm>
            <a:off x="716875" y="5646182"/>
            <a:ext cx="771024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Intelligent processing without reliance on stored data.</a:t>
            </a:r>
            <a:endParaRPr lang="en-US" sz="1200" dirty="0"/>
          </a:p>
        </p:txBody>
      </p:sp>
      <p:sp>
        <p:nvSpPr>
          <p:cNvPr id="25" name="Shape 15"/>
          <p:cNvSpPr/>
          <p:nvPr/>
        </p:nvSpPr>
        <p:spPr>
          <a:xfrm>
            <a:off x="539829" y="6455569"/>
            <a:ext cx="8064341" cy="1128713"/>
          </a:xfrm>
          <a:prstGeom prst="roundRect">
            <a:avLst>
              <a:gd name="adj" fmla="val 9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29" y="6432709"/>
            <a:ext cx="8064341" cy="91440"/>
          </a:xfrm>
          <a:prstGeom prst="rect">
            <a:avLst/>
          </a:prstGeom>
        </p:spPr>
      </p:pic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662" y="6224230"/>
            <a:ext cx="462677" cy="462677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4479488" y="6339840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1450" dirty="0"/>
          </a:p>
        </p:txBody>
      </p:sp>
      <p:sp>
        <p:nvSpPr>
          <p:cNvPr id="29" name="Text 17"/>
          <p:cNvSpPr/>
          <p:nvPr/>
        </p:nvSpPr>
        <p:spPr>
          <a:xfrm>
            <a:off x="716875" y="6841093"/>
            <a:ext cx="22576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Instant Insights Delivered</a:t>
            </a:r>
            <a:endParaRPr lang="en-US" sz="1400" dirty="0"/>
          </a:p>
        </p:txBody>
      </p:sp>
      <p:sp>
        <p:nvSpPr>
          <p:cNvPr id="30" name="Text 18"/>
          <p:cNvSpPr/>
          <p:nvPr/>
        </p:nvSpPr>
        <p:spPr>
          <a:xfrm>
            <a:off x="716875" y="7160419"/>
            <a:ext cx="771024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Summary, keywords, sentiment, language, word statistics.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8056" y="769977"/>
            <a:ext cx="1411843" cy="342662"/>
          </a:xfrm>
          <a:prstGeom prst="roundRect">
            <a:avLst>
              <a:gd name="adj" fmla="val 17878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355" y="941189"/>
            <a:ext cx="145852" cy="145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6073" y="824627"/>
            <a:ext cx="974527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 DESIGN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38056" y="1185505"/>
            <a:ext cx="6614874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Behind the Scenes: Architecture</a:t>
            </a:r>
            <a:endParaRPr lang="en-US" sz="3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056" y="2090618"/>
            <a:ext cx="182285" cy="18228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56" y="2281952"/>
            <a:ext cx="7867888" cy="228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38056" y="2418755"/>
            <a:ext cx="214491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 Interaction</a:t>
            </a:r>
            <a:endParaRPr lang="en-US" sz="1650" dirty="0"/>
          </a:p>
        </p:txBody>
      </p:sp>
      <p:sp>
        <p:nvSpPr>
          <p:cNvPr id="10" name="Text 4"/>
          <p:cNvSpPr/>
          <p:nvPr/>
        </p:nvSpPr>
        <p:spPr>
          <a:xfrm>
            <a:off x="638056" y="2796183"/>
            <a:ext cx="786788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Engage with the intuitive web interface.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8056" y="3465909"/>
            <a:ext cx="182285" cy="182285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56" y="3675459"/>
            <a:ext cx="7867888" cy="2286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38056" y="3830479"/>
            <a:ext cx="2877026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Web Application (Frontend)</a:t>
            </a:r>
            <a:endParaRPr lang="en-US" sz="1650" dirty="0"/>
          </a:p>
        </p:txBody>
      </p:sp>
      <p:sp>
        <p:nvSpPr>
          <p:cNvPr id="14" name="Text 6"/>
          <p:cNvSpPr/>
          <p:nvPr/>
        </p:nvSpPr>
        <p:spPr>
          <a:xfrm>
            <a:off x="638056" y="4207907"/>
            <a:ext cx="786788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with Lovable for seamless user experience.</a:t>
            </a:r>
            <a:endParaRPr lang="en-US" sz="14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056" y="4841200"/>
            <a:ext cx="182285" cy="182285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56" y="5068967"/>
            <a:ext cx="7867888" cy="2286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638056" y="5242203"/>
            <a:ext cx="232874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NLP Backend (Python)</a:t>
            </a:r>
            <a:endParaRPr lang="en-US" sz="1650" dirty="0"/>
          </a:p>
        </p:txBody>
      </p:sp>
      <p:sp>
        <p:nvSpPr>
          <p:cNvPr id="18" name="Text 8"/>
          <p:cNvSpPr/>
          <p:nvPr/>
        </p:nvSpPr>
        <p:spPr>
          <a:xfrm>
            <a:off x="638056" y="5619631"/>
            <a:ext cx="786788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Processes text via a powerful API.</a:t>
            </a:r>
            <a:endParaRPr lang="en-US" sz="140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056" y="6216491"/>
            <a:ext cx="182285" cy="182285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56" y="6462474"/>
            <a:ext cx="7867888" cy="2286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38056" y="6653927"/>
            <a:ext cx="214491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Analysis &amp; Display</a:t>
            </a:r>
            <a:endParaRPr lang="en-US" sz="1650" dirty="0"/>
          </a:p>
        </p:txBody>
      </p:sp>
      <p:sp>
        <p:nvSpPr>
          <p:cNvPr id="22" name="Text 10"/>
          <p:cNvSpPr/>
          <p:nvPr/>
        </p:nvSpPr>
        <p:spPr>
          <a:xfrm>
            <a:off x="638056" y="7031355"/>
            <a:ext cx="786788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Results returned and visualized in the web app.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7479" y="619601"/>
            <a:ext cx="1471374" cy="422791"/>
          </a:xfrm>
          <a:prstGeom prst="roundRect">
            <a:avLst>
              <a:gd name="adj" fmla="val 17882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377" y="741045"/>
            <a:ext cx="179903" cy="1799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92173" y="686991"/>
            <a:ext cx="93178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 STACK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87479" y="1132284"/>
            <a:ext cx="7569041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Powerful Technologies at Work</a:t>
            </a:r>
            <a:endParaRPr lang="en-US" sz="4150" dirty="0"/>
          </a:p>
        </p:txBody>
      </p:sp>
      <p:sp>
        <p:nvSpPr>
          <p:cNvPr id="7" name="Text 3"/>
          <p:cNvSpPr/>
          <p:nvPr/>
        </p:nvSpPr>
        <p:spPr>
          <a:xfrm>
            <a:off x="787479" y="3018115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Frontend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87479" y="3573780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Lovable (AI Web Builder)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87479" y="4158734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Backend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87479" y="4714399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87479" y="5299353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API Framework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87479" y="5855018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FastAPI / Flask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4854059" y="3018115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NLP Libraries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4854059" y="3573780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spaCy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4854059" y="4012525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NLTK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4854059" y="4451271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Transformers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4854059" y="4890016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TextBlob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4854059" y="5474970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19" name="Text 15"/>
          <p:cNvSpPr/>
          <p:nvPr/>
        </p:nvSpPr>
        <p:spPr>
          <a:xfrm>
            <a:off x="4854059" y="6030635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Render (Free Tier)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4854059" y="6615589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Dev Environment</a:t>
            </a:r>
            <a:endParaRPr lang="en-US" sz="2050" dirty="0"/>
          </a:p>
        </p:txBody>
      </p:sp>
      <p:sp>
        <p:nvSpPr>
          <p:cNvPr id="21" name="Text 17"/>
          <p:cNvSpPr/>
          <p:nvPr/>
        </p:nvSpPr>
        <p:spPr>
          <a:xfrm>
            <a:off x="4854059" y="7171253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Google Colab / Local Python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4124" y="839391"/>
            <a:ext cx="2033707" cy="449818"/>
          </a:xfrm>
          <a:prstGeom prst="roundRect">
            <a:avLst>
              <a:gd name="adj" fmla="val 17881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7713" y="968573"/>
            <a:ext cx="191453" cy="191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4892" y="911185"/>
            <a:ext cx="145934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MARKET &amp; IMPACT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324124" y="138493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Market Demand &amp; Broad Scope</a:t>
            </a:r>
            <a:endParaRPr lang="en-US" sz="4400" dirty="0"/>
          </a:p>
        </p:txBody>
      </p:sp>
      <p:sp>
        <p:nvSpPr>
          <p:cNvPr id="7" name="Text 3"/>
          <p:cNvSpPr/>
          <p:nvPr/>
        </p:nvSpPr>
        <p:spPr>
          <a:xfrm>
            <a:off x="6324124" y="3391257"/>
            <a:ext cx="344233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Market Insights</a:t>
            </a:r>
            <a:endParaRPr lang="en-US" sz="3500" dirty="0"/>
          </a:p>
        </p:txBody>
      </p:sp>
      <p:sp>
        <p:nvSpPr>
          <p:cNvPr id="8" name="Text 4"/>
          <p:cNvSpPr/>
          <p:nvPr/>
        </p:nvSpPr>
        <p:spPr>
          <a:xfrm>
            <a:off x="6324124" y="419385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demand for document automation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324124" y="504360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Growing NLP adoption in business &amp; education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324124" y="5893356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Preference for accessible web-based AI tools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357961" y="3391257"/>
            <a:ext cx="3442335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Applications &amp; Reach</a:t>
            </a:r>
            <a:endParaRPr lang="en-US" sz="3500" dirty="0"/>
          </a:p>
        </p:txBody>
      </p:sp>
      <p:sp>
        <p:nvSpPr>
          <p:cNvPr id="12" name="Text 8"/>
          <p:cNvSpPr/>
          <p:nvPr/>
        </p:nvSpPr>
        <p:spPr>
          <a:xfrm>
            <a:off x="10357961" y="475714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Academic document analysis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0357961" y="5223867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Resume &amp; report evaluation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10357961" y="5690592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Content summarization for professionals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0357961" y="654034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Foundation for enterprise intelligence systems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64475" y="448151"/>
            <a:ext cx="1345525" cy="306229"/>
          </a:xfrm>
          <a:prstGeom prst="roundRect">
            <a:avLst>
              <a:gd name="adj" fmla="val 17881"/>
            </a:avLst>
          </a:prstGeom>
          <a:solidFill>
            <a:srgbClr val="F4D4F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2225" y="536019"/>
            <a:ext cx="130373" cy="1303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57726" y="496967"/>
            <a:ext cx="954524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ADVANTAGES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2464475" y="819507"/>
            <a:ext cx="3834527" cy="479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Features &amp; Benefits</a:t>
            </a:r>
            <a:endParaRPr lang="en-US" sz="3000" dirty="0"/>
          </a:p>
        </p:txBody>
      </p:sp>
      <p:sp>
        <p:nvSpPr>
          <p:cNvPr id="6" name="Shape 3"/>
          <p:cNvSpPr/>
          <p:nvPr/>
        </p:nvSpPr>
        <p:spPr>
          <a:xfrm>
            <a:off x="7303651" y="1543288"/>
            <a:ext cx="22860" cy="6238637"/>
          </a:xfrm>
          <a:prstGeom prst="roundRect">
            <a:avLst>
              <a:gd name="adj" fmla="val 299416"/>
            </a:avLst>
          </a:prstGeom>
          <a:solidFill>
            <a:srgbClr val="DABADD"/>
          </a:solidFill>
          <a:ln/>
        </p:spPr>
      </p:sp>
      <p:sp>
        <p:nvSpPr>
          <p:cNvPr id="7" name="Shape 4"/>
          <p:cNvSpPr/>
          <p:nvPr/>
        </p:nvSpPr>
        <p:spPr>
          <a:xfrm>
            <a:off x="2441615" y="1543288"/>
            <a:ext cx="4850606" cy="987028"/>
          </a:xfrm>
          <a:prstGeom prst="roundRect">
            <a:avLst>
              <a:gd name="adj" fmla="val 693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28699" y="1713786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analysis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612112" y="2099072"/>
            <a:ext cx="451723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 processing for immediate insights.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337941" y="2856190"/>
            <a:ext cx="4850725" cy="987028"/>
          </a:xfrm>
          <a:prstGeom prst="rect">
            <a:avLst/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00818" y="3026688"/>
            <a:ext cx="256925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 dataset dependency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500818" y="3411974"/>
            <a:ext cx="4517350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Analyzes on-the-fly, no prior data needed.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2441615" y="4169093"/>
            <a:ext cx="4850606" cy="987028"/>
          </a:xfrm>
          <a:prstGeom prst="roundRect">
            <a:avLst>
              <a:gd name="adj" fmla="val 693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087892" y="4339590"/>
            <a:ext cx="304145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User-friendly web interface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2612112" y="4724876"/>
            <a:ext cx="451723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Accessible to all, technical or not.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337941" y="5481995"/>
            <a:ext cx="4850725" cy="987028"/>
          </a:xfrm>
          <a:prstGeom prst="rect">
            <a:avLst/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00818" y="5652492"/>
            <a:ext cx="247376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Cost-effective solution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7500818" y="6037778"/>
            <a:ext cx="4517350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Utilizes free tools, minimizing expenses.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2441615" y="6794897"/>
            <a:ext cx="4850606" cy="987028"/>
          </a:xfrm>
          <a:prstGeom prst="roundRect">
            <a:avLst>
              <a:gd name="adj" fmla="val 693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4047530" y="6965394"/>
            <a:ext cx="308181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Scalable &amp; easy deployment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2612112" y="7350681"/>
            <a:ext cx="451723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Grows with demand, simple to set up.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8552" y="963930"/>
            <a:ext cx="1733431" cy="428625"/>
          </a:xfrm>
          <a:prstGeom prst="roundRect">
            <a:avLst>
              <a:gd name="adj" fmla="val 17887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355" y="1086922"/>
            <a:ext cx="182523" cy="1825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9080" y="1032272"/>
            <a:ext cx="1186101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 VISION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8552" y="1483757"/>
            <a:ext cx="7505224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Limitations &amp; Enhancements</a:t>
            </a:r>
            <a:endParaRPr lang="en-US" sz="4200" dirty="0"/>
          </a:p>
        </p:txBody>
      </p:sp>
      <p:sp>
        <p:nvSpPr>
          <p:cNvPr id="7" name="Text 3"/>
          <p:cNvSpPr/>
          <p:nvPr/>
        </p:nvSpPr>
        <p:spPr>
          <a:xfrm>
            <a:off x="798552" y="2725102"/>
            <a:ext cx="3495080" cy="1073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Current Limitations</a:t>
            </a:r>
            <a:endParaRPr lang="en-US" sz="3350" dirty="0"/>
          </a:p>
        </p:txBody>
      </p:sp>
      <p:sp>
        <p:nvSpPr>
          <p:cNvPr id="8" name="Text 4"/>
          <p:cNvSpPr/>
          <p:nvPr/>
        </p:nvSpPr>
        <p:spPr>
          <a:xfrm>
            <a:off x="798552" y="4027170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Requires active internet connection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8552" y="4836795"/>
            <a:ext cx="3495080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Primarily text-based documents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8552" y="5281493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 linked to NLP model performance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857988" y="2725102"/>
            <a:ext cx="3495080" cy="1073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 Enhancements</a:t>
            </a:r>
            <a:endParaRPr lang="en-US" sz="3350" dirty="0"/>
          </a:p>
        </p:txBody>
      </p:sp>
      <p:sp>
        <p:nvSpPr>
          <p:cNvPr id="12" name="Text 8"/>
          <p:cNvSpPr/>
          <p:nvPr/>
        </p:nvSpPr>
        <p:spPr>
          <a:xfrm>
            <a:off x="4857988" y="4027170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 for various file formats (PDF, DOCX)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4857988" y="4836795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Multilingual document analysis capabilities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857988" y="5646420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cloud storage integration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4857988" y="6456045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data visualization dashboards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500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Source Serif 4 Semi Bold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sajja samadaiah</dc:creator>
  <cp:lastModifiedBy>sajja samadaiah</cp:lastModifiedBy>
  <cp:revision>3</cp:revision>
  <dcterms:created xsi:type="dcterms:W3CDTF">2026-01-08T04:20:58Z</dcterms:created>
  <dcterms:modified xsi:type="dcterms:W3CDTF">2026-01-08T08:51:33Z</dcterms:modified>
</cp:coreProperties>
</file>